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notesSlide1.xml" ContentType="application/vnd.openxmlformats-officedocument.presentationml.notesSlide+xml"/>
  <Override PartName="/ppt/notesSlides/_rels/notesSlide15.xml.rels" ContentType="application/vnd.openxmlformats-package.relationships+xml"/>
  <Override PartName="/ppt/notesSlides/_rels/notesSlide1.xml.rels" ContentType="application/vnd.openxmlformats-package.relationships+xml"/>
  <Override PartName="/ppt/notesSlides/notesSlide15.xml" ContentType="application/vnd.openxmlformats-officedocument.presentationml.notesSlide+xml"/>
  <Override PartName="/ppt/media/image32.wmf" ContentType="image/x-wmf"/>
  <Override PartName="/ppt/media/media7.mp4" ContentType="video/mp4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8.png" ContentType="image/png"/>
  <Override PartName="/ppt/media/image9.png" ContentType="image/png"/>
  <Override PartName="/ppt/media/media14.mp4" ContentType="video/mp4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6.jpeg" ContentType="image/jpe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662BCE4D-450C-4120-B5A6-C5B66E3689D1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279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CF7B054-2806-44F6-BE0A-0F54F87A5BEF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282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5D78760-3ECD-48AA-8965-0490FC74F77E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7"/>
          <p:cNvSpPr>
            <a:spLocks noGrp="1"/>
          </p:cNvSpPr>
          <p:nvPr>
            <p:ph type="body"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964440" y="3721320"/>
            <a:ext cx="10254600" cy="2999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subTitle"/>
          </p:nvPr>
        </p:nvSpPr>
        <p:spPr>
          <a:xfrm>
            <a:off x="964440" y="3721320"/>
            <a:ext cx="10254600" cy="2999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0" y="6465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 hidden="1"/>
          <p:cNvSpPr/>
          <p:nvPr/>
        </p:nvSpPr>
        <p:spPr>
          <a:xfrm>
            <a:off x="11868120" y="6465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 hidden="1"/>
          <p:cNvSpPr/>
          <p:nvPr/>
        </p:nvSpPr>
        <p:spPr>
          <a:xfrm>
            <a:off x="11868120" y="62121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 hidden="1"/>
          <p:cNvSpPr/>
          <p:nvPr/>
        </p:nvSpPr>
        <p:spPr>
          <a:xfrm>
            <a:off x="-12960" y="62121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5" hidden="1"/>
          <p:cNvSpPr/>
          <p:nvPr/>
        </p:nvSpPr>
        <p:spPr>
          <a:xfrm>
            <a:off x="648000" y="0"/>
            <a:ext cx="11543040" cy="646920"/>
          </a:xfrm>
          <a:prstGeom prst="rect">
            <a:avLst/>
          </a:prstGeom>
          <a:solidFill>
            <a:schemeClr val="accent1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6" hidden="1"/>
          <p:cNvSpPr/>
          <p:nvPr/>
        </p:nvSpPr>
        <p:spPr>
          <a:xfrm>
            <a:off x="0" y="0"/>
            <a:ext cx="646920" cy="646920"/>
          </a:xfrm>
          <a:prstGeom prst="rect">
            <a:avLst/>
          </a:prstGeom>
          <a:solidFill>
            <a:schemeClr val="accent3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Line 7"/>
          <p:cNvSpPr/>
          <p:nvPr/>
        </p:nvSpPr>
        <p:spPr>
          <a:xfrm flipV="1">
            <a:off x="648360" y="0"/>
            <a:ext cx="360" cy="648000"/>
          </a:xfrm>
          <a:prstGeom prst="line">
            <a:avLst/>
          </a:prstGeom>
          <a:ln w="19080">
            <a:solidFill>
              <a:schemeClr val="bg1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" name="Group 8"/>
          <p:cNvGrpSpPr/>
          <p:nvPr/>
        </p:nvGrpSpPr>
        <p:grpSpPr>
          <a:xfrm>
            <a:off x="10233720" y="162000"/>
            <a:ext cx="1633320" cy="322920"/>
            <a:chOff x="10233720" y="162000"/>
            <a:chExt cx="1633320" cy="322920"/>
          </a:xfrm>
        </p:grpSpPr>
        <p:sp>
          <p:nvSpPr>
            <p:cNvPr id="8" name="CustomShape 9"/>
            <p:cNvSpPr/>
            <p:nvPr/>
          </p:nvSpPr>
          <p:spPr>
            <a:xfrm>
              <a:off x="10233720" y="171360"/>
              <a:ext cx="66960" cy="313560"/>
            </a:xfrm>
            <a:custGeom>
              <a:avLst/>
              <a:gdLst/>
              <a:ah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10411920" y="162000"/>
              <a:ext cx="171360" cy="246240"/>
            </a:xfrm>
            <a:custGeom>
              <a:avLst/>
              <a:gdLst/>
              <a:ah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10603800" y="238680"/>
              <a:ext cx="78120" cy="163800"/>
            </a:xfrm>
            <a:custGeom>
              <a:avLst/>
              <a:gdLst/>
              <a:ah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" name="CustomShape 12"/>
            <p:cNvSpPr/>
            <p:nvPr/>
          </p:nvSpPr>
          <p:spPr>
            <a:xfrm>
              <a:off x="10715040" y="228600"/>
              <a:ext cx="115920" cy="178200"/>
            </a:xfrm>
            <a:custGeom>
              <a:avLst/>
              <a:gdLst/>
              <a:ah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" name="CustomShape 13"/>
            <p:cNvSpPr/>
            <p:nvPr/>
          </p:nvSpPr>
          <p:spPr>
            <a:xfrm>
              <a:off x="10859040" y="162720"/>
              <a:ext cx="87120" cy="239760"/>
            </a:xfrm>
            <a:custGeom>
              <a:avLst/>
              <a:gdLst/>
              <a:ah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11131560" y="232560"/>
              <a:ext cx="151920" cy="172440"/>
            </a:xfrm>
            <a:custGeom>
              <a:avLst/>
              <a:gdLst/>
              <a:ah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" name="CustomShape 15"/>
            <p:cNvSpPr/>
            <p:nvPr/>
          </p:nvSpPr>
          <p:spPr>
            <a:xfrm>
              <a:off x="11413440" y="184680"/>
              <a:ext cx="100800" cy="220320"/>
            </a:xfrm>
            <a:custGeom>
              <a:avLst/>
              <a:gdLst/>
              <a:ah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11529000" y="162720"/>
              <a:ext cx="87120" cy="239760"/>
            </a:xfrm>
            <a:custGeom>
              <a:avLst/>
              <a:gdLst/>
              <a:ah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11800800" y="171360"/>
              <a:ext cx="66240" cy="313560"/>
            </a:xfrm>
            <a:custGeom>
              <a:avLst/>
              <a:gdLst/>
              <a:ah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11307600" y="238680"/>
              <a:ext cx="77040" cy="163800"/>
            </a:xfrm>
            <a:custGeom>
              <a:avLst/>
              <a:gdLst/>
              <a:ah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10974240" y="353160"/>
              <a:ext cx="47880" cy="49320"/>
            </a:xfrm>
            <a:custGeom>
              <a:avLst/>
              <a:gdLst/>
              <a:ah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" name="CustomShape 20"/>
            <p:cNvSpPr/>
            <p:nvPr/>
          </p:nvSpPr>
          <p:spPr>
            <a:xfrm>
              <a:off x="10974240" y="230040"/>
              <a:ext cx="47880" cy="49320"/>
            </a:xfrm>
            <a:custGeom>
              <a:avLst/>
              <a:gdLst/>
              <a:ah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" name="CustomShape 21"/>
            <p:cNvSpPr/>
            <p:nvPr/>
          </p:nvSpPr>
          <p:spPr>
            <a:xfrm>
              <a:off x="11644200" y="353160"/>
              <a:ext cx="48600" cy="49320"/>
            </a:xfrm>
            <a:custGeom>
              <a:avLst/>
              <a:gdLst/>
              <a:ah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" name="CustomShape 22"/>
            <p:cNvSpPr/>
            <p:nvPr/>
          </p:nvSpPr>
          <p:spPr>
            <a:xfrm>
              <a:off x="11644200" y="230040"/>
              <a:ext cx="48600" cy="49320"/>
            </a:xfrm>
            <a:custGeom>
              <a:avLst/>
              <a:gdLst/>
              <a:ah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" name="CustomShape 23"/>
          <p:cNvSpPr/>
          <p:nvPr/>
        </p:nvSpPr>
        <p:spPr>
          <a:xfrm>
            <a:off x="0" y="0"/>
            <a:ext cx="12191040" cy="2428920"/>
          </a:xfrm>
          <a:prstGeom prst="rect">
            <a:avLst/>
          </a:prstGeom>
          <a:solidFill>
            <a:schemeClr val="bg1">
              <a:lumMod val="95000"/>
            </a:scheme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" name="CustomShape 24"/>
          <p:cNvSpPr/>
          <p:nvPr/>
        </p:nvSpPr>
        <p:spPr>
          <a:xfrm>
            <a:off x="0" y="2430000"/>
            <a:ext cx="970920" cy="970920"/>
          </a:xfrm>
          <a:prstGeom prst="rect">
            <a:avLst/>
          </a:prstGeom>
          <a:solidFill>
            <a:schemeClr val="accent3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" name="CustomShape 25"/>
          <p:cNvSpPr/>
          <p:nvPr/>
        </p:nvSpPr>
        <p:spPr>
          <a:xfrm>
            <a:off x="964440" y="2430000"/>
            <a:ext cx="11226600" cy="970920"/>
          </a:xfrm>
          <a:prstGeom prst="rect">
            <a:avLst/>
          </a:prstGeom>
          <a:solidFill>
            <a:schemeClr val="accent1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" name="Line 26"/>
          <p:cNvSpPr/>
          <p:nvPr/>
        </p:nvSpPr>
        <p:spPr>
          <a:xfrm flipV="1">
            <a:off x="964080" y="2429640"/>
            <a:ext cx="360" cy="972000"/>
          </a:xfrm>
          <a:prstGeom prst="line">
            <a:avLst/>
          </a:prstGeom>
          <a:ln w="28440">
            <a:solidFill>
              <a:schemeClr val="bg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6" name="Picture 21" descr=""/>
          <p:cNvPicPr/>
          <p:nvPr/>
        </p:nvPicPr>
        <p:blipFill>
          <a:blip r:embed="rId2"/>
          <a:stretch/>
        </p:blipFill>
        <p:spPr>
          <a:xfrm>
            <a:off x="6470280" y="481320"/>
            <a:ext cx="4748400" cy="1461600"/>
          </a:xfrm>
          <a:prstGeom prst="rect">
            <a:avLst/>
          </a:prstGeom>
          <a:ln>
            <a:noFill/>
          </a:ln>
        </p:spPr>
      </p:pic>
      <p:sp>
        <p:nvSpPr>
          <p:cNvPr id="27" name="PlaceHolder 27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0" y="6465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" name="CustomShape 2"/>
          <p:cNvSpPr/>
          <p:nvPr/>
        </p:nvSpPr>
        <p:spPr>
          <a:xfrm>
            <a:off x="11868120" y="6465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" name="CustomShape 3"/>
          <p:cNvSpPr/>
          <p:nvPr/>
        </p:nvSpPr>
        <p:spPr>
          <a:xfrm>
            <a:off x="11868120" y="62121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CustomShape 4"/>
          <p:cNvSpPr/>
          <p:nvPr/>
        </p:nvSpPr>
        <p:spPr>
          <a:xfrm>
            <a:off x="-12960" y="62121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CustomShape 5"/>
          <p:cNvSpPr/>
          <p:nvPr/>
        </p:nvSpPr>
        <p:spPr>
          <a:xfrm>
            <a:off x="648000" y="0"/>
            <a:ext cx="11543040" cy="646920"/>
          </a:xfrm>
          <a:prstGeom prst="rect">
            <a:avLst/>
          </a:prstGeom>
          <a:solidFill>
            <a:schemeClr val="accent1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" name="CustomShape 6"/>
          <p:cNvSpPr/>
          <p:nvPr/>
        </p:nvSpPr>
        <p:spPr>
          <a:xfrm>
            <a:off x="0" y="0"/>
            <a:ext cx="646920" cy="646920"/>
          </a:xfrm>
          <a:prstGeom prst="rect">
            <a:avLst/>
          </a:prstGeom>
          <a:solidFill>
            <a:schemeClr val="accent3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" name="Line 7"/>
          <p:cNvSpPr/>
          <p:nvPr/>
        </p:nvSpPr>
        <p:spPr>
          <a:xfrm flipV="1">
            <a:off x="648360" y="0"/>
            <a:ext cx="360" cy="648000"/>
          </a:xfrm>
          <a:prstGeom prst="line">
            <a:avLst/>
          </a:prstGeom>
          <a:ln w="19080">
            <a:solidFill>
              <a:schemeClr val="bg1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2" name="Group 8"/>
          <p:cNvGrpSpPr/>
          <p:nvPr/>
        </p:nvGrpSpPr>
        <p:grpSpPr>
          <a:xfrm>
            <a:off x="10233720" y="162000"/>
            <a:ext cx="1633320" cy="322920"/>
            <a:chOff x="10233720" y="162000"/>
            <a:chExt cx="1633320" cy="322920"/>
          </a:xfrm>
        </p:grpSpPr>
        <p:sp>
          <p:nvSpPr>
            <p:cNvPr id="73" name="CustomShape 9"/>
            <p:cNvSpPr/>
            <p:nvPr/>
          </p:nvSpPr>
          <p:spPr>
            <a:xfrm>
              <a:off x="10233720" y="171360"/>
              <a:ext cx="66960" cy="313560"/>
            </a:xfrm>
            <a:custGeom>
              <a:avLst/>
              <a:gdLst/>
              <a:ah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" name="CustomShape 10"/>
            <p:cNvSpPr/>
            <p:nvPr/>
          </p:nvSpPr>
          <p:spPr>
            <a:xfrm>
              <a:off x="10411920" y="162000"/>
              <a:ext cx="171360" cy="246240"/>
            </a:xfrm>
            <a:custGeom>
              <a:avLst/>
              <a:gdLst/>
              <a:ah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" name="CustomShape 11"/>
            <p:cNvSpPr/>
            <p:nvPr/>
          </p:nvSpPr>
          <p:spPr>
            <a:xfrm>
              <a:off x="10603800" y="238680"/>
              <a:ext cx="78120" cy="163800"/>
            </a:xfrm>
            <a:custGeom>
              <a:avLst/>
              <a:gdLst/>
              <a:ah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" name="CustomShape 12"/>
            <p:cNvSpPr/>
            <p:nvPr/>
          </p:nvSpPr>
          <p:spPr>
            <a:xfrm>
              <a:off x="10715040" y="228600"/>
              <a:ext cx="115920" cy="178200"/>
            </a:xfrm>
            <a:custGeom>
              <a:avLst/>
              <a:gdLst/>
              <a:ah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" name="CustomShape 13"/>
            <p:cNvSpPr/>
            <p:nvPr/>
          </p:nvSpPr>
          <p:spPr>
            <a:xfrm>
              <a:off x="10859040" y="162720"/>
              <a:ext cx="87120" cy="239760"/>
            </a:xfrm>
            <a:custGeom>
              <a:avLst/>
              <a:gdLst/>
              <a:ah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" name="CustomShape 14"/>
            <p:cNvSpPr/>
            <p:nvPr/>
          </p:nvSpPr>
          <p:spPr>
            <a:xfrm>
              <a:off x="11131560" y="232560"/>
              <a:ext cx="151920" cy="172440"/>
            </a:xfrm>
            <a:custGeom>
              <a:avLst/>
              <a:gdLst/>
              <a:ah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" name="CustomShape 15"/>
            <p:cNvSpPr/>
            <p:nvPr/>
          </p:nvSpPr>
          <p:spPr>
            <a:xfrm>
              <a:off x="11413440" y="184680"/>
              <a:ext cx="100800" cy="220320"/>
            </a:xfrm>
            <a:custGeom>
              <a:avLst/>
              <a:gdLst/>
              <a:ah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" name="CustomShape 16"/>
            <p:cNvSpPr/>
            <p:nvPr/>
          </p:nvSpPr>
          <p:spPr>
            <a:xfrm>
              <a:off x="11529000" y="162720"/>
              <a:ext cx="87120" cy="239760"/>
            </a:xfrm>
            <a:custGeom>
              <a:avLst/>
              <a:gdLst/>
              <a:ah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" name="CustomShape 17"/>
            <p:cNvSpPr/>
            <p:nvPr/>
          </p:nvSpPr>
          <p:spPr>
            <a:xfrm>
              <a:off x="11800800" y="171360"/>
              <a:ext cx="66240" cy="313560"/>
            </a:xfrm>
            <a:custGeom>
              <a:avLst/>
              <a:gdLst/>
              <a:ah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" name="CustomShape 18"/>
            <p:cNvSpPr/>
            <p:nvPr/>
          </p:nvSpPr>
          <p:spPr>
            <a:xfrm>
              <a:off x="11307600" y="238680"/>
              <a:ext cx="77040" cy="163800"/>
            </a:xfrm>
            <a:custGeom>
              <a:avLst/>
              <a:gdLst/>
              <a:ah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" name="CustomShape 19"/>
            <p:cNvSpPr/>
            <p:nvPr/>
          </p:nvSpPr>
          <p:spPr>
            <a:xfrm>
              <a:off x="10974240" y="353160"/>
              <a:ext cx="47880" cy="49320"/>
            </a:xfrm>
            <a:custGeom>
              <a:avLst/>
              <a:gdLst/>
              <a:ah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" name="CustomShape 20"/>
            <p:cNvSpPr/>
            <p:nvPr/>
          </p:nvSpPr>
          <p:spPr>
            <a:xfrm>
              <a:off x="10974240" y="230040"/>
              <a:ext cx="47880" cy="49320"/>
            </a:xfrm>
            <a:custGeom>
              <a:avLst/>
              <a:gdLst/>
              <a:ah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" name="CustomShape 21"/>
            <p:cNvSpPr/>
            <p:nvPr/>
          </p:nvSpPr>
          <p:spPr>
            <a:xfrm>
              <a:off x="11644200" y="353160"/>
              <a:ext cx="48600" cy="49320"/>
            </a:xfrm>
            <a:custGeom>
              <a:avLst/>
              <a:gdLst/>
              <a:ah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" name="CustomShape 22"/>
            <p:cNvSpPr/>
            <p:nvPr/>
          </p:nvSpPr>
          <p:spPr>
            <a:xfrm>
              <a:off x="11644200" y="230040"/>
              <a:ext cx="48600" cy="49320"/>
            </a:xfrm>
            <a:custGeom>
              <a:avLst/>
              <a:gdLst/>
              <a:ah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7" name="PlaceHolder 2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your_mail@tu-berlin.de" TargetMode="Externa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2.wmf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mailto:your_mail@tu-berlin.de" TargetMode="Externa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video" Target="../media/media7.mp4"/><Relationship Id="rId2" Type="http://schemas.microsoft.com/office/2007/relationships/media" Target="../media/media7.mp4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video" Target="../media/media14.mp4"/><Relationship Id="rId2" Type="http://schemas.microsoft.com/office/2007/relationships/media" Target="../media/media14.mp4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964440" y="3721320"/>
            <a:ext cx="10254600" cy="961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ts val="2149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DCAITI-Project: Implementation of a Traffic Light Service on an (Android) Smartphone </a:t>
            </a:r>
            <a:br/>
            <a:br/>
            <a:endParaRPr b="0" lang="en-US" sz="1800" spc="-1" strike="noStrike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964440" y="4267080"/>
            <a:ext cx="10254600" cy="96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endParaRPr b="0" lang="en-US" sz="1800" spc="-1" strike="noStrike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Oday Kabha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oday.kabha@ipk.fraunhofer.de</a:t>
            </a:r>
            <a:endParaRPr b="0" lang="en-US" sz="1200" spc="-1" strike="noStrike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Yiyang Song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yiyang.song@campus.tu-berlin.de</a:t>
            </a:r>
            <a:endParaRPr b="0" lang="en-US" sz="1200" spc="-1" strike="noStrike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Yuanheng Mu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johanmu1994</a:t>
            </a:r>
            <a:r>
              <a:rPr b="0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  <a:hlinkClick r:id="rId1"/>
              </a:rPr>
              <a:t>@mailbox.tu-berlin.de</a:t>
            </a:r>
            <a:br/>
            <a:endParaRPr b="0" lang="en-US" sz="1200" spc="-1" strike="noStrike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968040" y="5205600"/>
            <a:ext cx="10254600" cy="96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342720" indent="-341640">
              <a:lnSpc>
                <a:spcPct val="100000"/>
              </a:lnSpc>
              <a:spcBef>
                <a:spcPts val="320"/>
              </a:spcBef>
            </a:pPr>
            <a:endParaRPr b="0" lang="en-US" sz="1800" spc="-1" strike="noStrike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600" spc="-1" strike="noStrike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Supervisor: Birgit Kwella</a:t>
            </a:r>
            <a:endParaRPr b="0" lang="en-US" sz="1600" spc="-1" strike="noStrike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320"/>
              </a:spcBef>
            </a:pPr>
            <a:br/>
            <a:endParaRPr b="0" lang="en-US" sz="1600" spc="-1" strike="noStrike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320"/>
              </a:spcBef>
            </a:pP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2.4 Current Implementations: Works about Map View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>
              <a:lnSpc>
                <a:spcPct val="90000"/>
              </a:lnSpc>
              <a:spcAft>
                <a:spcPts val="499"/>
              </a:spcAft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31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DejaVu Sans"/>
              </a:rPr>
              <a:t>06.01.2021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32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r">
              <a:lnSpc>
                <a:spcPct val="90000"/>
              </a:lnSpc>
              <a:spcAft>
                <a:spcPts val="700"/>
              </a:spcAft>
            </a:pPr>
            <a:fld id="{C883F559-4D99-4502-9E1F-ABB50C50E652}" type="slidenum">
              <a:rPr b="1" lang="en-US" sz="1400" spc="-1" strike="noStrike">
                <a:solidFill>
                  <a:srgbClr val="595959"/>
                </a:solidFill>
                <a:latin typeface="Arial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233" name="CustomShape 5"/>
          <p:cNvSpPr/>
          <p:nvPr/>
        </p:nvSpPr>
        <p:spPr>
          <a:xfrm>
            <a:off x="79200" y="1274400"/>
            <a:ext cx="7638480" cy="573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Google Maps Platform API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34" name="图片 2" descr=""/>
          <p:cNvPicPr/>
          <p:nvPr/>
        </p:nvPicPr>
        <p:blipFill>
          <a:blip r:embed="rId1"/>
          <a:stretch/>
        </p:blipFill>
        <p:spPr>
          <a:xfrm>
            <a:off x="8305920" y="970560"/>
            <a:ext cx="2973240" cy="5286240"/>
          </a:xfrm>
          <a:prstGeom prst="rect">
            <a:avLst/>
          </a:prstGeom>
          <a:ln>
            <a:noFill/>
          </a:ln>
        </p:spPr>
      </p:pic>
      <p:pic>
        <p:nvPicPr>
          <p:cNvPr id="235" name="图片 3" descr=""/>
          <p:cNvPicPr/>
          <p:nvPr/>
        </p:nvPicPr>
        <p:blipFill>
          <a:blip r:embed="rId2"/>
          <a:stretch/>
        </p:blipFill>
        <p:spPr>
          <a:xfrm>
            <a:off x="2085480" y="4963320"/>
            <a:ext cx="518760" cy="601200"/>
          </a:xfrm>
          <a:prstGeom prst="rect">
            <a:avLst/>
          </a:prstGeom>
          <a:ln>
            <a:noFill/>
          </a:ln>
        </p:spPr>
      </p:pic>
      <p:pic>
        <p:nvPicPr>
          <p:cNvPr id="236" name="图片 5" descr=""/>
          <p:cNvPicPr/>
          <p:nvPr/>
        </p:nvPicPr>
        <p:blipFill>
          <a:blip r:embed="rId3"/>
          <a:stretch/>
        </p:blipFill>
        <p:spPr>
          <a:xfrm>
            <a:off x="3138840" y="4977000"/>
            <a:ext cx="812520" cy="450360"/>
          </a:xfrm>
          <a:prstGeom prst="rect">
            <a:avLst/>
          </a:prstGeom>
          <a:ln>
            <a:noFill/>
          </a:ln>
        </p:spPr>
      </p:pic>
      <p:pic>
        <p:nvPicPr>
          <p:cNvPr id="237" name="图片 8" descr=""/>
          <p:cNvPicPr/>
          <p:nvPr/>
        </p:nvPicPr>
        <p:blipFill>
          <a:blip r:embed="rId4"/>
          <a:stretch/>
        </p:blipFill>
        <p:spPr>
          <a:xfrm>
            <a:off x="1970280" y="4354560"/>
            <a:ext cx="749160" cy="312840"/>
          </a:xfrm>
          <a:prstGeom prst="rect">
            <a:avLst/>
          </a:prstGeom>
          <a:ln>
            <a:noFill/>
          </a:ln>
        </p:spPr>
      </p:pic>
      <p:sp>
        <p:nvSpPr>
          <p:cNvPr id="238" name="CustomShape 6"/>
          <p:cNvSpPr/>
          <p:nvPr/>
        </p:nvSpPr>
        <p:spPr>
          <a:xfrm>
            <a:off x="654840" y="4316400"/>
            <a:ext cx="1042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Polyline: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9" name="CustomShape 7"/>
          <p:cNvSpPr/>
          <p:nvPr/>
        </p:nvSpPr>
        <p:spPr>
          <a:xfrm>
            <a:off x="653400" y="5058720"/>
            <a:ext cx="955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Marker: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0" name="CustomShape 8"/>
          <p:cNvSpPr/>
          <p:nvPr/>
        </p:nvSpPr>
        <p:spPr>
          <a:xfrm>
            <a:off x="647280" y="2938680"/>
            <a:ext cx="22993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Google Map API Key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1" name="CustomShape 9"/>
          <p:cNvSpPr/>
          <p:nvPr/>
        </p:nvSpPr>
        <p:spPr>
          <a:xfrm>
            <a:off x="396720" y="2169720"/>
            <a:ext cx="6102360" cy="50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SupportMapFragment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CustomShape 10"/>
          <p:cNvSpPr/>
          <p:nvPr/>
        </p:nvSpPr>
        <p:spPr>
          <a:xfrm>
            <a:off x="648000" y="3616920"/>
            <a:ext cx="6102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02124"/>
                </a:solidFill>
                <a:latin typeface="Arial"/>
                <a:ea typeface="DejaVu Sans"/>
              </a:rPr>
              <a:t>The My Location layer: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43" name="图片 13" descr=""/>
          <p:cNvPicPr/>
          <p:nvPr/>
        </p:nvPicPr>
        <p:blipFill>
          <a:blip r:embed="rId5"/>
          <a:stretch/>
        </p:blipFill>
        <p:spPr>
          <a:xfrm>
            <a:off x="3216600" y="3596040"/>
            <a:ext cx="469440" cy="444240"/>
          </a:xfrm>
          <a:prstGeom prst="rect">
            <a:avLst/>
          </a:prstGeom>
          <a:ln>
            <a:noFill/>
          </a:ln>
        </p:spPr>
      </p:pic>
      <p:pic>
        <p:nvPicPr>
          <p:cNvPr id="244" name="图片 22" descr=""/>
          <p:cNvPicPr/>
          <p:nvPr/>
        </p:nvPicPr>
        <p:blipFill>
          <a:blip r:embed="rId6"/>
          <a:stretch/>
        </p:blipFill>
        <p:spPr>
          <a:xfrm>
            <a:off x="3810240" y="3629880"/>
            <a:ext cx="349560" cy="369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2.5 Current Implementations: Works about Simulation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>
              <a:lnSpc>
                <a:spcPct val="90000"/>
              </a:lnSpc>
              <a:spcAft>
                <a:spcPts val="499"/>
              </a:spcAft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47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DejaVu Sans"/>
              </a:rPr>
              <a:t>06.01.2021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48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r">
              <a:lnSpc>
                <a:spcPct val="90000"/>
              </a:lnSpc>
              <a:spcAft>
                <a:spcPts val="700"/>
              </a:spcAft>
            </a:pPr>
            <a:fld id="{1B33F8A6-81D0-4ED6-95A1-F5B8525DD097}" type="slidenum">
              <a:rPr b="1" lang="en-US" sz="1400" spc="-1" strike="noStrike">
                <a:solidFill>
                  <a:srgbClr val="595959"/>
                </a:solidFill>
                <a:latin typeface="Arial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249" name="CustomShape 5"/>
          <p:cNvSpPr/>
          <p:nvPr/>
        </p:nvSpPr>
        <p:spPr>
          <a:xfrm>
            <a:off x="1089360" y="1789920"/>
            <a:ext cx="3778560" cy="469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Routes Information in KML File</a:t>
            </a: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50" name="Grafik 3" descr=""/>
          <p:cNvPicPr/>
          <p:nvPr/>
        </p:nvPicPr>
        <p:blipFill>
          <a:blip r:embed="rId1"/>
          <a:stretch/>
        </p:blipFill>
        <p:spPr>
          <a:xfrm>
            <a:off x="920160" y="2286000"/>
            <a:ext cx="5169240" cy="3476160"/>
          </a:xfrm>
          <a:prstGeom prst="rect">
            <a:avLst/>
          </a:prstGeom>
          <a:ln>
            <a:noFill/>
          </a:ln>
        </p:spPr>
      </p:pic>
      <p:pic>
        <p:nvPicPr>
          <p:cNvPr id="251" name="Grafik 8" descr=""/>
          <p:cNvPicPr/>
          <p:nvPr/>
        </p:nvPicPr>
        <p:blipFill>
          <a:blip r:embed="rId2"/>
          <a:stretch/>
        </p:blipFill>
        <p:spPr>
          <a:xfrm>
            <a:off x="6180480" y="2288880"/>
            <a:ext cx="5098680" cy="3510000"/>
          </a:xfrm>
          <a:prstGeom prst="rect">
            <a:avLst/>
          </a:prstGeom>
          <a:ln>
            <a:noFill/>
          </a:ln>
        </p:spPr>
      </p:pic>
      <p:sp>
        <p:nvSpPr>
          <p:cNvPr id="252" name="CustomShape 6"/>
          <p:cNvSpPr/>
          <p:nvPr/>
        </p:nvSpPr>
        <p:spPr>
          <a:xfrm>
            <a:off x="6180480" y="1789920"/>
            <a:ext cx="5861160" cy="469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Lane of Bicycle with ID 100 selected to test</a:t>
            </a: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53" name="CustomShape 7"/>
          <p:cNvSpPr/>
          <p:nvPr/>
        </p:nvSpPr>
        <p:spPr>
          <a:xfrm>
            <a:off x="318960" y="970560"/>
            <a:ext cx="6428520" cy="409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Decide which lane to use for the simulation</a:t>
            </a: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2.5 Current Implementations: Works about Simulation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>
              <a:lnSpc>
                <a:spcPct val="90000"/>
              </a:lnSpc>
              <a:spcAft>
                <a:spcPts val="499"/>
              </a:spcAft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56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DejaVu Sans"/>
              </a:rPr>
              <a:t>06.01.2021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57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r">
              <a:lnSpc>
                <a:spcPct val="90000"/>
              </a:lnSpc>
              <a:spcAft>
                <a:spcPts val="700"/>
              </a:spcAft>
            </a:pPr>
            <a:fld id="{D3B56851-E16B-4D88-99D1-3792EB740C04}" type="slidenum">
              <a:rPr b="1" lang="en-US" sz="1400" spc="-1" strike="noStrike">
                <a:solidFill>
                  <a:srgbClr val="595959"/>
                </a:solidFill>
                <a:latin typeface="Arial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258" name="CustomShape 5"/>
          <p:cNvSpPr/>
          <p:nvPr/>
        </p:nvSpPr>
        <p:spPr>
          <a:xfrm>
            <a:off x="318960" y="970560"/>
            <a:ext cx="6428520" cy="409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Simulate route in Android Emulator </a:t>
            </a: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59" name="Grafik 3" descr=""/>
          <p:cNvPicPr/>
          <p:nvPr/>
        </p:nvPicPr>
        <p:blipFill>
          <a:blip r:embed="rId1"/>
          <a:stretch/>
        </p:blipFill>
        <p:spPr>
          <a:xfrm>
            <a:off x="6662160" y="1671120"/>
            <a:ext cx="4783680" cy="4290480"/>
          </a:xfrm>
          <a:prstGeom prst="rect">
            <a:avLst/>
          </a:prstGeom>
          <a:ln>
            <a:noFill/>
          </a:ln>
        </p:spPr>
      </p:pic>
      <p:pic>
        <p:nvPicPr>
          <p:cNvPr id="260" name="Grafik 8" descr=""/>
          <p:cNvPicPr/>
          <p:nvPr/>
        </p:nvPicPr>
        <p:blipFill>
          <a:blip r:embed="rId2"/>
          <a:stretch/>
        </p:blipFill>
        <p:spPr>
          <a:xfrm>
            <a:off x="517320" y="1703520"/>
            <a:ext cx="4766040" cy="4290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2.5 Current Implementations: Works about Simulation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>
              <a:lnSpc>
                <a:spcPct val="90000"/>
              </a:lnSpc>
              <a:spcAft>
                <a:spcPts val="499"/>
              </a:spcAft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63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DejaVu Sans"/>
              </a:rPr>
              <a:t>06.01.2021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64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r">
              <a:lnSpc>
                <a:spcPct val="90000"/>
              </a:lnSpc>
              <a:spcAft>
                <a:spcPts val="700"/>
              </a:spcAft>
            </a:pPr>
            <a:fld id="{5E418FEC-EDB8-45DB-9AB5-024687147D7E}" type="slidenum">
              <a:rPr b="1" lang="en-US" sz="1400" spc="-1" strike="noStrike">
                <a:solidFill>
                  <a:srgbClr val="595959"/>
                </a:solidFill>
                <a:latin typeface="Arial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265" name="CustomShape 5"/>
          <p:cNvSpPr/>
          <p:nvPr/>
        </p:nvSpPr>
        <p:spPr>
          <a:xfrm>
            <a:off x="318960" y="6095880"/>
            <a:ext cx="7638480" cy="438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Route of pedestrian with Speed 3X: around 13.5km/h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66" name="Grafik 3" descr=""/>
          <p:cNvPicPr/>
          <p:nvPr/>
        </p:nvPicPr>
        <p:blipFill>
          <a:blip r:embed="rId1"/>
          <a:stretch/>
        </p:blipFill>
        <p:spPr>
          <a:xfrm>
            <a:off x="648000" y="1637640"/>
            <a:ext cx="5564160" cy="4349520"/>
          </a:xfrm>
          <a:prstGeom prst="rect">
            <a:avLst/>
          </a:prstGeom>
          <a:ln>
            <a:noFill/>
          </a:ln>
        </p:spPr>
      </p:pic>
      <p:pic>
        <p:nvPicPr>
          <p:cNvPr id="267" name="mapView.mp4" descr=""/>
          <p:cNvPicPr/>
          <p:nvPr/>
        </p:nvPicPr>
        <p:blipFill>
          <a:blip r:embed="rId2"/>
          <a:stretch/>
        </p:blipFill>
        <p:spPr>
          <a:xfrm>
            <a:off x="8591760" y="970560"/>
            <a:ext cx="2627280" cy="53996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8" name="CustomShape 6"/>
          <p:cNvSpPr/>
          <p:nvPr/>
        </p:nvSpPr>
        <p:spPr>
          <a:xfrm>
            <a:off x="318960" y="970560"/>
            <a:ext cx="6428520" cy="409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Simulating Result</a:t>
            </a: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69" name="图片 9" descr=""/>
          <p:cNvPicPr/>
          <p:nvPr/>
        </p:nvPicPr>
        <p:blipFill>
          <a:blip r:embed="rId3"/>
          <a:stretch/>
        </p:blipFill>
        <p:spPr>
          <a:xfrm>
            <a:off x="10175040" y="2356200"/>
            <a:ext cx="915840" cy="1379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dur="indefinite" nodeType="mainSeq">
                <p:childTnLst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63" restart="whenNotActive" nodeType="interactiveSeq" fill="hold">
                <p:childTnLst>
                  <p:par>
                    <p:cTn id="64" fill="hold"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7" dur="1" fill="hold"/>
                                        <p:tgtEl>
                                          <p:spTgt spid="2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3. Milestone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>
            <a:normAutofit/>
          </a:bodyPr>
          <a:p>
            <a:pPr>
              <a:lnSpc>
                <a:spcPct val="90000"/>
              </a:lnSpc>
              <a:spcAft>
                <a:spcPts val="499"/>
              </a:spcAft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72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>
            <a:norm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DejaVu Sans"/>
              </a:rPr>
              <a:t>06.01.2021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73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>
            <a:normAutofit/>
          </a:bodyPr>
          <a:p>
            <a:pPr algn="r">
              <a:lnSpc>
                <a:spcPct val="90000"/>
              </a:lnSpc>
              <a:spcAft>
                <a:spcPts val="700"/>
              </a:spcAft>
            </a:pPr>
            <a:fld id="{52B8CBA1-AFDB-44D5-811B-46C352114879}" type="slidenum">
              <a:rPr b="1" lang="en-US" sz="1400" spc="-1" strike="noStrike">
                <a:solidFill>
                  <a:srgbClr val="595959"/>
                </a:solidFill>
                <a:latin typeface="Arial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  <p:pic>
        <p:nvPicPr>
          <p:cNvPr id="274" name="Grafik 1" descr=""/>
          <p:cNvPicPr/>
          <p:nvPr/>
        </p:nvPicPr>
        <p:blipFill>
          <a:blip r:embed="rId1"/>
          <a:stretch/>
        </p:blipFill>
        <p:spPr>
          <a:xfrm>
            <a:off x="162360" y="2151360"/>
            <a:ext cx="11839680" cy="2554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8" dur="indefinite" restart="never" nodeType="tmRoot">
          <p:childTnLst>
            <p:seq>
              <p:cTn id="6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2895480" y="4114800"/>
            <a:ext cx="6323400" cy="646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ts val="2149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Thanks for your attention!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1143000" y="5410080"/>
            <a:ext cx="10254600" cy="96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endParaRPr b="0" lang="en-US" sz="1800" spc="-1" strike="noStrike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Oday Kabha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day.kabha@ipk.fraunhofer.de</a:t>
            </a:r>
            <a:endParaRPr b="0" lang="en-US" sz="1200" spc="-1" strike="noStrike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Yiyang Song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yiyang.song@campus.tu-berlin.de</a:t>
            </a:r>
            <a:endParaRPr b="0" lang="en-US" sz="1200" spc="-1" strike="noStrike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Yuanheng Mu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johanmu1994</a:t>
            </a:r>
            <a:r>
              <a:rPr b="0" lang="en-US" sz="1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  <a:hlinkClick r:id="rId1"/>
              </a:rPr>
              <a:t>@mailbox.tu-berlin.de</a:t>
            </a:r>
            <a:br/>
            <a:endParaRPr b="0" lang="en-US" sz="1200" spc="-1" strike="noStrike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endParaRPr b="0" lang="en-US" sz="1200" spc="-1" strike="noStrike">
              <a:latin typeface="Arial"/>
            </a:endParaRPr>
          </a:p>
        </p:txBody>
      </p:sp>
    </p:spTree>
  </p:cSld>
  <p:timing>
    <p:tnLst>
      <p:par>
        <p:cTn id="70" dur="indefinite" restart="never" nodeType="tmRoot">
          <p:childTnLst>
            <p:seq>
              <p:cTn id="7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Overview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>
              <a:lnSpc>
                <a:spcPct val="90000"/>
              </a:lnSpc>
              <a:spcAft>
                <a:spcPts val="499"/>
              </a:spcAft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DejaVu Sans"/>
              </a:rPr>
              <a:t>06.01.2021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37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r">
              <a:lnSpc>
                <a:spcPct val="90000"/>
              </a:lnSpc>
              <a:spcAft>
                <a:spcPts val="700"/>
              </a:spcAft>
            </a:pPr>
            <a:fld id="{31439818-9222-40EB-A88C-A0A42E906A7A}" type="slidenum">
              <a:rPr b="1" lang="en-US" sz="1400" spc="-1" strike="noStrike">
                <a:solidFill>
                  <a:srgbClr val="595959"/>
                </a:solidFill>
                <a:latin typeface="Arial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38" name="CustomShape 5"/>
          <p:cNvSpPr/>
          <p:nvPr/>
        </p:nvSpPr>
        <p:spPr>
          <a:xfrm>
            <a:off x="318960" y="970560"/>
            <a:ext cx="11548080" cy="5240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lvl="1" marL="671040" indent="-39960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AutoNum type="romanU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Review of First Presentation</a:t>
            </a:r>
            <a:endParaRPr b="0" lang="en-US" sz="1800" spc="-1" strike="noStrike">
              <a:latin typeface="Arial"/>
            </a:endParaRPr>
          </a:p>
          <a:p>
            <a:pPr lvl="1" marL="671040" indent="-39960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AutoNum type="romanU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Current Implementations</a:t>
            </a:r>
            <a:endParaRPr b="0" lang="en-US" sz="1800" spc="-1" strike="noStrike">
              <a:latin typeface="Arial"/>
            </a:endParaRPr>
          </a:p>
          <a:p>
            <a:pPr lvl="1" marL="669960" indent="-39852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AutoNum type="romanU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Milestone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8961120" y="822960"/>
            <a:ext cx="2685960" cy="5607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1.1 Review of First Presentation: Background &amp; System Architecture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>
              <a:lnSpc>
                <a:spcPct val="90000"/>
              </a:lnSpc>
              <a:spcAft>
                <a:spcPts val="499"/>
              </a:spcAft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42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DejaVu Sans"/>
              </a:rPr>
              <a:t>06.01.2021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43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r">
              <a:lnSpc>
                <a:spcPct val="90000"/>
              </a:lnSpc>
              <a:spcAft>
                <a:spcPts val="700"/>
              </a:spcAft>
            </a:pPr>
            <a:fld id="{C9A73845-4A1E-4DBF-8644-CD391E7F8256}" type="slidenum">
              <a:rPr b="1" lang="en-US" sz="1400" spc="-1" strike="noStrike">
                <a:solidFill>
                  <a:srgbClr val="595959"/>
                </a:solidFill>
                <a:latin typeface="Arial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  <p:grpSp>
        <p:nvGrpSpPr>
          <p:cNvPr id="144" name="Group 5"/>
          <p:cNvGrpSpPr/>
          <p:nvPr/>
        </p:nvGrpSpPr>
        <p:grpSpPr>
          <a:xfrm>
            <a:off x="498240" y="2173320"/>
            <a:ext cx="4472640" cy="2989800"/>
            <a:chOff x="498240" y="2173320"/>
            <a:chExt cx="4472640" cy="2989800"/>
          </a:xfrm>
        </p:grpSpPr>
        <p:grpSp>
          <p:nvGrpSpPr>
            <p:cNvPr id="145" name="Group 6"/>
            <p:cNvGrpSpPr/>
            <p:nvPr/>
          </p:nvGrpSpPr>
          <p:grpSpPr>
            <a:xfrm>
              <a:off x="498240" y="2173320"/>
              <a:ext cx="4472640" cy="2989800"/>
              <a:chOff x="498240" y="2173320"/>
              <a:chExt cx="4472640" cy="2989800"/>
            </a:xfrm>
          </p:grpSpPr>
          <p:grpSp>
            <p:nvGrpSpPr>
              <p:cNvPr id="146" name="Group 7"/>
              <p:cNvGrpSpPr/>
              <p:nvPr/>
            </p:nvGrpSpPr>
            <p:grpSpPr>
              <a:xfrm>
                <a:off x="498240" y="2173320"/>
                <a:ext cx="4472640" cy="2989800"/>
                <a:chOff x="498240" y="2173320"/>
                <a:chExt cx="4472640" cy="2989800"/>
              </a:xfrm>
            </p:grpSpPr>
            <p:pic>
              <p:nvPicPr>
                <p:cNvPr id="147" name="图片 16" descr=""/>
                <p:cNvPicPr/>
                <p:nvPr/>
              </p:nvPicPr>
              <p:blipFill>
                <a:blip r:embed="rId1"/>
                <a:srcRect l="29602" t="-97214" r="-10183" b="-6366"/>
                <a:stretch/>
              </p:blipFill>
              <p:spPr>
                <a:xfrm>
                  <a:off x="498240" y="2173320"/>
                  <a:ext cx="4472640" cy="298980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148" name="图片 10" descr=""/>
                <p:cNvPicPr/>
                <p:nvPr/>
              </p:nvPicPr>
              <p:blipFill>
                <a:blip r:embed="rId2"/>
                <a:stretch/>
              </p:blipFill>
              <p:spPr>
                <a:xfrm>
                  <a:off x="1161720" y="2340720"/>
                  <a:ext cx="810000" cy="1468440"/>
                </a:xfrm>
                <a:prstGeom prst="rect">
                  <a:avLst/>
                </a:prstGeom>
                <a:ln>
                  <a:noFill/>
                </a:ln>
              </p:spPr>
            </p:pic>
            <p:grpSp>
              <p:nvGrpSpPr>
                <p:cNvPr id="149" name="Group 8"/>
                <p:cNvGrpSpPr/>
                <p:nvPr/>
              </p:nvGrpSpPr>
              <p:grpSpPr>
                <a:xfrm>
                  <a:off x="3577680" y="2571480"/>
                  <a:ext cx="1219320" cy="1036080"/>
                  <a:chOff x="3577680" y="2571480"/>
                  <a:chExt cx="1219320" cy="1036080"/>
                </a:xfrm>
              </p:grpSpPr>
              <p:sp>
                <p:nvSpPr>
                  <p:cNvPr id="150" name="CustomShape 9"/>
                  <p:cNvSpPr/>
                  <p:nvPr/>
                </p:nvSpPr>
                <p:spPr>
                  <a:xfrm>
                    <a:off x="3577680" y="2571480"/>
                    <a:ext cx="1219320" cy="1036080"/>
                  </a:xfrm>
                  <a:prstGeom prst="wedgeRectCallout">
                    <a:avLst>
                      <a:gd name="adj1" fmla="val -20833"/>
                      <a:gd name="adj2" fmla="val 62500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/>
                </p:style>
              </p:sp>
              <p:pic>
                <p:nvPicPr>
                  <p:cNvPr id="151" name="图片 15" descr=""/>
                  <p:cNvPicPr/>
                  <p:nvPr/>
                </p:nvPicPr>
                <p:blipFill>
                  <a:blip r:embed="rId3"/>
                  <a:srcRect l="15313" t="2697" r="0" b="0"/>
                  <a:stretch/>
                </p:blipFill>
                <p:spPr>
                  <a:xfrm>
                    <a:off x="3609360" y="2579040"/>
                    <a:ext cx="1125000" cy="101196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</p:grpSp>
          <p:sp>
            <p:nvSpPr>
              <p:cNvPr id="152" name="CustomShape 10"/>
              <p:cNvSpPr/>
              <p:nvPr/>
            </p:nvSpPr>
            <p:spPr>
              <a:xfrm>
                <a:off x="1787400" y="2932560"/>
                <a:ext cx="1649880" cy="15624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/>
            </p:style>
          </p:sp>
        </p:grpSp>
        <p:sp>
          <p:nvSpPr>
            <p:cNvPr id="153" name="CustomShape 11"/>
            <p:cNvSpPr/>
            <p:nvPr/>
          </p:nvSpPr>
          <p:spPr>
            <a:xfrm>
              <a:off x="1970280" y="2669400"/>
              <a:ext cx="1468440" cy="333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SPaT &amp; MAP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154" name="CustomShape 12"/>
            <p:cNvSpPr/>
            <p:nvPr/>
          </p:nvSpPr>
          <p:spPr>
            <a:xfrm>
              <a:off x="803520" y="2794320"/>
              <a:ext cx="722520" cy="333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RSU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155" name="CustomShape 13"/>
            <p:cNvSpPr/>
            <p:nvPr/>
          </p:nvSpPr>
          <p:spPr>
            <a:xfrm>
              <a:off x="1694160" y="3053520"/>
              <a:ext cx="1958400" cy="333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via automotive WiFi</a:t>
              </a:r>
              <a:endParaRPr b="0" lang="en-US" sz="1600" spc="-1" strike="noStrike">
                <a:latin typeface="Arial"/>
              </a:endParaRPr>
            </a:p>
          </p:txBody>
        </p:sp>
      </p:grpSp>
      <p:pic>
        <p:nvPicPr>
          <p:cNvPr id="156" name="Grafik 180" descr=""/>
          <p:cNvPicPr/>
          <p:nvPr/>
        </p:nvPicPr>
        <p:blipFill>
          <a:blip r:embed="rId4"/>
          <a:stretch/>
        </p:blipFill>
        <p:spPr>
          <a:xfrm>
            <a:off x="5334840" y="2571480"/>
            <a:ext cx="6532200" cy="2684160"/>
          </a:xfrm>
          <a:prstGeom prst="rect">
            <a:avLst/>
          </a:prstGeom>
          <a:ln>
            <a:noFill/>
          </a:ln>
        </p:spPr>
      </p:pic>
      <p:sp>
        <p:nvSpPr>
          <p:cNvPr id="157" name="CustomShape 14"/>
          <p:cNvSpPr/>
          <p:nvPr/>
        </p:nvSpPr>
        <p:spPr>
          <a:xfrm>
            <a:off x="318960" y="970560"/>
            <a:ext cx="5015520" cy="1248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Background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8" name="CustomShape 15"/>
          <p:cNvSpPr/>
          <p:nvPr/>
        </p:nvSpPr>
        <p:spPr>
          <a:xfrm>
            <a:off x="5334840" y="924120"/>
            <a:ext cx="5015520" cy="1248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System Architecture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1.2 Review of First Presentation: Tasks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>
              <a:lnSpc>
                <a:spcPct val="90000"/>
              </a:lnSpc>
              <a:spcAft>
                <a:spcPts val="499"/>
              </a:spcAft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DejaVu Sans"/>
              </a:rPr>
              <a:t>06.01.2021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62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r">
              <a:lnSpc>
                <a:spcPct val="90000"/>
              </a:lnSpc>
              <a:spcAft>
                <a:spcPts val="700"/>
              </a:spcAft>
            </a:pPr>
            <a:fld id="{CD72F59A-2E70-4C06-9A86-FF59DC4DA725}" type="slidenum">
              <a:rPr b="1" lang="en-US" sz="1400" spc="-1" strike="noStrike">
                <a:solidFill>
                  <a:srgbClr val="595959"/>
                </a:solidFill>
                <a:latin typeface="Arial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  <p:grpSp>
        <p:nvGrpSpPr>
          <p:cNvPr id="163" name="Group 5"/>
          <p:cNvGrpSpPr/>
          <p:nvPr/>
        </p:nvGrpSpPr>
        <p:grpSpPr>
          <a:xfrm>
            <a:off x="686160" y="1602000"/>
            <a:ext cx="8813880" cy="3651840"/>
            <a:chOff x="686160" y="1602000"/>
            <a:chExt cx="8813880" cy="3651840"/>
          </a:xfrm>
        </p:grpSpPr>
        <p:sp>
          <p:nvSpPr>
            <p:cNvPr id="164" name="CustomShape 6"/>
            <p:cNvSpPr/>
            <p:nvPr/>
          </p:nvSpPr>
          <p:spPr>
            <a:xfrm rot="5400000">
              <a:off x="483480" y="1805760"/>
              <a:ext cx="1348200" cy="943560"/>
            </a:xfrm>
            <a:prstGeom prst="chevron">
              <a:avLst>
                <a:gd name="adj" fmla="val 50000"/>
              </a:avLst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5">
                  <a:shade val="80000"/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165" name="CustomShape 7"/>
            <p:cNvSpPr/>
            <p:nvPr/>
          </p:nvSpPr>
          <p:spPr>
            <a:xfrm rot="5400000">
              <a:off x="5135400" y="-1884960"/>
              <a:ext cx="877320" cy="7851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5">
                <a:alpha val="90000"/>
                <a:tint val="4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5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128160" rIns="11520" tIns="11520" bIns="11520" anchor="ctr" rot="-5400000"/>
            <a:p>
              <a:pPr lvl="1" marL="171360" indent="-171000">
                <a:lnSpc>
                  <a:spcPct val="90000"/>
                </a:lnSpc>
                <a:spcAft>
                  <a:spcPts val="269"/>
                </a:spcAft>
                <a:buClr>
                  <a:srgbClr val="000000"/>
                </a:buClr>
                <a:buFont typeface="Symbol" charset="2"/>
                <a:buChar char=""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Request, analysis and visualization of traffic lights information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66" name="CustomShape 8"/>
            <p:cNvSpPr/>
            <p:nvPr/>
          </p:nvSpPr>
          <p:spPr>
            <a:xfrm rot="5400000">
              <a:off x="489240" y="2946240"/>
              <a:ext cx="1348200" cy="943560"/>
            </a:xfrm>
            <a:prstGeom prst="chevron">
              <a:avLst>
                <a:gd name="adj" fmla="val 50000"/>
              </a:avLst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5">
                  <a:shade val="80000"/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167" name="CustomShape 9"/>
            <p:cNvSpPr/>
            <p:nvPr/>
          </p:nvSpPr>
          <p:spPr>
            <a:xfrm rot="5400000">
              <a:off x="5126760" y="-741960"/>
              <a:ext cx="876240" cy="78699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5">
                <a:alpha val="90000"/>
                <a:tint val="4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5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128160" rIns="11520" tIns="11520" bIns="11520" anchor="ctr" rot="-5400000"/>
            <a:p>
              <a:pPr lvl="1" marL="171360" indent="-171000">
                <a:lnSpc>
                  <a:spcPct val="90000"/>
                </a:lnSpc>
                <a:spcAft>
                  <a:spcPts val="269"/>
                </a:spcAft>
                <a:buClr>
                  <a:srgbClr val="000000"/>
                </a:buClr>
                <a:buFont typeface="Symbol" charset="2"/>
                <a:buChar char=""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Decision of driving strategy:</a:t>
              </a:r>
              <a:endParaRPr b="0" lang="en-US" sz="1800" spc="-1" strike="noStrike">
                <a:latin typeface="Arial"/>
              </a:endParaRPr>
            </a:p>
            <a:p>
              <a:pPr lvl="2" marL="343080" indent="-171000">
                <a:lnSpc>
                  <a:spcPct val="90000"/>
                </a:lnSpc>
                <a:spcAft>
                  <a:spcPts val="269"/>
                </a:spcAft>
                <a:buClr>
                  <a:srgbClr val="000000"/>
                </a:buClr>
                <a:buFont typeface="Symbol" charset="2"/>
                <a:buChar char=""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Determination of signal group</a:t>
              </a:r>
              <a:endParaRPr b="0" lang="en-US" sz="1800" spc="-1" strike="noStrike">
                <a:latin typeface="Arial"/>
              </a:endParaRPr>
            </a:p>
            <a:p>
              <a:pPr lvl="2" marL="343080" indent="-171000">
                <a:lnSpc>
                  <a:spcPct val="90000"/>
                </a:lnSpc>
                <a:spcAft>
                  <a:spcPts val="269"/>
                </a:spcAft>
                <a:buClr>
                  <a:srgbClr val="000000"/>
                </a:buClr>
                <a:buFont typeface="Symbol" charset="2"/>
                <a:buChar char=""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Generation of strategies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68" name="CustomShape 10"/>
            <p:cNvSpPr/>
            <p:nvPr/>
          </p:nvSpPr>
          <p:spPr>
            <a:xfrm rot="5400000">
              <a:off x="483480" y="4107960"/>
              <a:ext cx="1348200" cy="943560"/>
            </a:xfrm>
            <a:prstGeom prst="chevron">
              <a:avLst>
                <a:gd name="adj" fmla="val 50000"/>
              </a:avLst>
            </a:prstGeom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5">
                  <a:shade val="80000"/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169" name="CustomShape 11"/>
            <p:cNvSpPr/>
            <p:nvPr/>
          </p:nvSpPr>
          <p:spPr>
            <a:xfrm rot="5400000">
              <a:off x="5126760" y="408600"/>
              <a:ext cx="876240" cy="786996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5">
                <a:alpha val="90000"/>
                <a:tint val="4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5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128160" rIns="11520" tIns="11520" bIns="11520" anchor="ctr" rot="-5400000"/>
            <a:p>
              <a:pPr lvl="1" marL="171360" indent="-171000">
                <a:lnSpc>
                  <a:spcPct val="90000"/>
                </a:lnSpc>
                <a:spcAft>
                  <a:spcPts val="269"/>
                </a:spcAft>
                <a:buClr>
                  <a:srgbClr val="000000"/>
                </a:buClr>
                <a:buFont typeface="Symbol" charset="2"/>
                <a:buChar char=""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Simulation and evaluation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170" name="Group 12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171" name="CustomShape 13"/>
          <p:cNvSpPr/>
          <p:nvPr/>
        </p:nvSpPr>
        <p:spPr>
          <a:xfrm>
            <a:off x="8254440" y="1870560"/>
            <a:ext cx="394920" cy="330480"/>
          </a:xfrm>
          <a:prstGeom prst="mathMultiply">
            <a:avLst>
              <a:gd name="adj1" fmla="val 23520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72" name="CustomShape 14"/>
          <p:cNvSpPr/>
          <p:nvPr/>
        </p:nvSpPr>
        <p:spPr>
          <a:xfrm>
            <a:off x="5160240" y="3048840"/>
            <a:ext cx="394920" cy="330480"/>
          </a:xfrm>
          <a:prstGeom prst="mathMultiply">
            <a:avLst>
              <a:gd name="adj1" fmla="val 23520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73" name="Line 15"/>
          <p:cNvSpPr/>
          <p:nvPr/>
        </p:nvSpPr>
        <p:spPr>
          <a:xfrm>
            <a:off x="1952280" y="2152080"/>
            <a:ext cx="6301800" cy="36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174" name="Line 16"/>
          <p:cNvSpPr/>
          <p:nvPr/>
        </p:nvSpPr>
        <p:spPr>
          <a:xfrm>
            <a:off x="2088000" y="3317760"/>
            <a:ext cx="3033720" cy="36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/>
        </p:style>
      </p:sp>
    </p:spTree>
  </p:cSld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2.1 Current Implementations: Works about Client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>
              <a:lnSpc>
                <a:spcPct val="90000"/>
              </a:lnSpc>
              <a:spcAft>
                <a:spcPts val="499"/>
              </a:spcAft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77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DejaVu Sans"/>
              </a:rPr>
              <a:t>06.01.2021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78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r">
              <a:lnSpc>
                <a:spcPct val="90000"/>
              </a:lnSpc>
              <a:spcAft>
                <a:spcPts val="700"/>
              </a:spcAft>
            </a:pPr>
            <a:fld id="{ACB70249-0C6B-409A-98C6-AC4F0EAFA2A0}" type="slidenum">
              <a:rPr b="1" lang="en-US" sz="1400" spc="-1" strike="noStrike">
                <a:solidFill>
                  <a:srgbClr val="595959"/>
                </a:solidFill>
                <a:latin typeface="Arial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79" name="CustomShape 5"/>
          <p:cNvSpPr/>
          <p:nvPr/>
        </p:nvSpPr>
        <p:spPr>
          <a:xfrm>
            <a:off x="318960" y="970560"/>
            <a:ext cx="7477920" cy="5240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Server: </a:t>
            </a: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FOKUS Traffic Light Service (simulated RSU)  </a:t>
            </a: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 to request: </a:t>
            </a: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SPaT &amp; Map in JSON format</a:t>
            </a: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Authorization: </a:t>
            </a: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with TUB-Account</a:t>
            </a: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Functions: </a:t>
            </a: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Verify authorization,</a:t>
            </a: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Save username and password,</a:t>
            </a: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Hidden/Show password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80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8591760" y="970560"/>
            <a:ext cx="2627280" cy="539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>
                <p:childTnLst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28" dur="6127" fill="hold"/>
                                        <p:tgtEl>
                                          <p:spTgt spid="1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29" restart="whenNotActive" nodeType="interactiveSeq" fill="hold"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1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2.2 Current Implementations: Works about Traffic Light Monitor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>
              <a:lnSpc>
                <a:spcPct val="90000"/>
              </a:lnSpc>
              <a:spcAft>
                <a:spcPts val="499"/>
              </a:spcAft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83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DejaVu Sans"/>
              </a:rPr>
              <a:t>06.01.2021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4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r">
              <a:lnSpc>
                <a:spcPct val="90000"/>
              </a:lnSpc>
              <a:spcAft>
                <a:spcPts val="700"/>
              </a:spcAft>
            </a:pPr>
            <a:fld id="{E33B6A98-E6D6-4086-A771-095D1A8DDF5C}" type="slidenum">
              <a:rPr b="1" lang="en-US" sz="1400" spc="-1" strike="noStrike">
                <a:solidFill>
                  <a:srgbClr val="595959"/>
                </a:solidFill>
                <a:latin typeface="Arial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85" name="CustomShape 5"/>
          <p:cNvSpPr/>
          <p:nvPr/>
        </p:nvSpPr>
        <p:spPr>
          <a:xfrm>
            <a:off x="318960" y="970560"/>
            <a:ext cx="5760360" cy="554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JSON Parser for SPaT</a:t>
            </a: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Parameters of interest: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IntersectionState.movementStates -&gt; traffic lights</a:t>
            </a:r>
            <a:endParaRPr b="0" lang="en-US" sz="16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MovementState.movementEvents -&gt; phases</a:t>
            </a:r>
            <a:endParaRPr b="0" lang="en-US" sz="16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MovementEvent.phaseState</a:t>
            </a:r>
            <a:endParaRPr b="0" lang="en-US" sz="16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TimeChange.likelyTime</a:t>
            </a:r>
            <a:endParaRPr b="0" lang="en-US" sz="16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6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Phase states:</a:t>
            </a: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DARK, </a:t>
            </a:r>
            <a:endParaRPr b="0" lang="en-US" sz="16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PROTECTED_MOVEMENT_ALLOED,</a:t>
            </a:r>
            <a:endParaRPr b="0" lang="en-US" sz="16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PROTECTED_CLEARANCE, </a:t>
            </a:r>
            <a:endParaRPr b="0" lang="en-US" sz="16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STOP_AND_REMAIN,</a:t>
            </a:r>
            <a:endParaRPr b="0" lang="en-US" sz="16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PRE_MOVEMENT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</p:txBody>
      </p:sp>
      <p:grpSp>
        <p:nvGrpSpPr>
          <p:cNvPr id="186" name="Group 6"/>
          <p:cNvGrpSpPr/>
          <p:nvPr/>
        </p:nvGrpSpPr>
        <p:grpSpPr>
          <a:xfrm>
            <a:off x="5283720" y="4082040"/>
            <a:ext cx="6393960" cy="956160"/>
            <a:chOff x="5283720" y="4082040"/>
            <a:chExt cx="6393960" cy="956160"/>
          </a:xfrm>
        </p:grpSpPr>
        <p:pic>
          <p:nvPicPr>
            <p:cNvPr id="187" name="Grafik 3" descr=""/>
            <p:cNvPicPr/>
            <p:nvPr/>
          </p:nvPicPr>
          <p:blipFill>
            <a:blip r:embed="rId1"/>
            <a:stretch/>
          </p:blipFill>
          <p:spPr>
            <a:xfrm>
              <a:off x="5283720" y="4082040"/>
              <a:ext cx="812520" cy="952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8" name="Grafik 5" descr=""/>
            <p:cNvPicPr/>
            <p:nvPr/>
          </p:nvPicPr>
          <p:blipFill>
            <a:blip r:embed="rId2"/>
            <a:stretch/>
          </p:blipFill>
          <p:spPr>
            <a:xfrm>
              <a:off x="6684840" y="4082040"/>
              <a:ext cx="812520" cy="952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9" name="Grafik 8" descr=""/>
            <p:cNvPicPr/>
            <p:nvPr/>
          </p:nvPicPr>
          <p:blipFill>
            <a:blip r:embed="rId3"/>
            <a:stretch/>
          </p:blipFill>
          <p:spPr>
            <a:xfrm>
              <a:off x="10865160" y="4082040"/>
              <a:ext cx="812520" cy="952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0" name="Grafik 10" descr=""/>
            <p:cNvPicPr/>
            <p:nvPr/>
          </p:nvPicPr>
          <p:blipFill>
            <a:blip r:embed="rId4"/>
            <a:stretch/>
          </p:blipFill>
          <p:spPr>
            <a:xfrm>
              <a:off x="9489240" y="4086000"/>
              <a:ext cx="812520" cy="952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1" name="Grafik 12" descr=""/>
            <p:cNvPicPr/>
            <p:nvPr/>
          </p:nvPicPr>
          <p:blipFill>
            <a:blip r:embed="rId5"/>
            <a:stretch/>
          </p:blipFill>
          <p:spPr>
            <a:xfrm>
              <a:off x="8075520" y="4086000"/>
              <a:ext cx="812520" cy="9522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92" name="CustomShape 7"/>
          <p:cNvSpPr/>
          <p:nvPr/>
        </p:nvSpPr>
        <p:spPr>
          <a:xfrm>
            <a:off x="5913000" y="949680"/>
            <a:ext cx="5760360" cy="5261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71080">
              <a:lnSpc>
                <a:spcPct val="150000"/>
              </a:lnSpc>
              <a:spcBef>
                <a:spcPts val="360"/>
              </a:spcBef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Likely time: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Timepoint, the end of this phase state in the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current or next hour, with the unit of 0.1 sec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34" dur="indefinite" restart="never" nodeType="tmRoot">
          <p:childTnLst>
            <p:seq>
              <p:cTn id="3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2.2 Current Implementations: Works about Traffic Light Monitor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>
              <a:lnSpc>
                <a:spcPct val="90000"/>
              </a:lnSpc>
              <a:spcAft>
                <a:spcPts val="499"/>
              </a:spcAft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DejaVu Sans"/>
              </a:rPr>
              <a:t>06.01.2021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6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r">
              <a:lnSpc>
                <a:spcPct val="90000"/>
              </a:lnSpc>
              <a:spcAft>
                <a:spcPts val="700"/>
              </a:spcAft>
            </a:pPr>
            <a:fld id="{6AC1EE3E-3120-4FB0-BF04-500C602275C8}" type="slidenum">
              <a:rPr b="1" lang="en-US" sz="1400" spc="-1" strike="noStrike">
                <a:solidFill>
                  <a:srgbClr val="595959"/>
                </a:solidFill>
                <a:latin typeface="Arial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  <p:pic>
        <p:nvPicPr>
          <p:cNvPr id="197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8591760" y="970560"/>
            <a:ext cx="2627280" cy="5399640"/>
          </a:xfrm>
          <a:prstGeom prst="rect">
            <a:avLst/>
          </a:prstGeom>
          <a:ln>
            <a:noFill/>
          </a:ln>
        </p:spPr>
      </p:pic>
      <p:grpSp>
        <p:nvGrpSpPr>
          <p:cNvPr id="198" name="Group 5"/>
          <p:cNvGrpSpPr/>
          <p:nvPr/>
        </p:nvGrpSpPr>
        <p:grpSpPr>
          <a:xfrm>
            <a:off x="648000" y="3771720"/>
            <a:ext cx="5421960" cy="1549800"/>
            <a:chOff x="648000" y="3771720"/>
            <a:chExt cx="5421960" cy="1549800"/>
          </a:xfrm>
        </p:grpSpPr>
        <p:sp>
          <p:nvSpPr>
            <p:cNvPr id="199" name="CustomShape 6"/>
            <p:cNvSpPr/>
            <p:nvPr/>
          </p:nvSpPr>
          <p:spPr>
            <a:xfrm>
              <a:off x="648000" y="4876920"/>
              <a:ext cx="2778840" cy="44460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Stop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00" name="CustomShape 7"/>
            <p:cNvSpPr/>
            <p:nvPr/>
          </p:nvSpPr>
          <p:spPr>
            <a:xfrm>
              <a:off x="3427200" y="4876920"/>
              <a:ext cx="598320" cy="44460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Pre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01" name="CustomShape 8"/>
            <p:cNvSpPr/>
            <p:nvPr/>
          </p:nvSpPr>
          <p:spPr>
            <a:xfrm>
              <a:off x="4025880" y="4876920"/>
              <a:ext cx="1278000" cy="44460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Move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02" name="CustomShape 9"/>
            <p:cNvSpPr/>
            <p:nvPr/>
          </p:nvSpPr>
          <p:spPr>
            <a:xfrm>
              <a:off x="5304240" y="4876920"/>
              <a:ext cx="765720" cy="44460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Clear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03" name="CustomShape 10"/>
            <p:cNvSpPr/>
            <p:nvPr/>
          </p:nvSpPr>
          <p:spPr>
            <a:xfrm>
              <a:off x="1721160" y="4142520"/>
              <a:ext cx="360" cy="722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78b919"/>
              </a:solidFill>
              <a:tailEnd len="med" type="triangle" w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/>
          </p:style>
        </p:sp>
        <p:sp>
          <p:nvSpPr>
            <p:cNvPr id="204" name="CustomShape 11"/>
            <p:cNvSpPr/>
            <p:nvPr/>
          </p:nvSpPr>
          <p:spPr>
            <a:xfrm>
              <a:off x="3427200" y="4154040"/>
              <a:ext cx="360" cy="722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78b919"/>
              </a:solidFill>
              <a:tailEnd len="med" type="triangle" w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/>
          </p:style>
        </p:sp>
        <p:sp>
          <p:nvSpPr>
            <p:cNvPr id="205" name="CustomShape 12"/>
            <p:cNvSpPr/>
            <p:nvPr/>
          </p:nvSpPr>
          <p:spPr>
            <a:xfrm>
              <a:off x="959760" y="3771720"/>
              <a:ext cx="135288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Current Time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206" name="CustomShape 13"/>
            <p:cNvSpPr/>
            <p:nvPr/>
          </p:nvSpPr>
          <p:spPr>
            <a:xfrm>
              <a:off x="2711880" y="3771720"/>
              <a:ext cx="242892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Likely Time of State Stop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207" name="CustomShape 14"/>
            <p:cNvSpPr/>
            <p:nvPr/>
          </p:nvSpPr>
          <p:spPr>
            <a:xfrm>
              <a:off x="1721160" y="4515480"/>
              <a:ext cx="17060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78b919"/>
              </a:solidFill>
              <a:headEnd len="med" type="triangle" w="med"/>
              <a:tailEnd len="med" type="triangle" w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/>
          </p:style>
        </p:sp>
        <p:sp>
          <p:nvSpPr>
            <p:cNvPr id="208" name="CustomShape 15"/>
            <p:cNvSpPr/>
            <p:nvPr/>
          </p:nvSpPr>
          <p:spPr>
            <a:xfrm>
              <a:off x="2044440" y="4142520"/>
              <a:ext cx="101916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Time Left</a:t>
              </a:r>
              <a:endParaRPr b="0" lang="en-US" sz="1600" spc="-1" strike="noStrike">
                <a:latin typeface="Arial"/>
              </a:endParaRPr>
            </a:p>
          </p:txBody>
        </p:sp>
      </p:grpSp>
      <p:grpSp>
        <p:nvGrpSpPr>
          <p:cNvPr id="209" name="Group 16"/>
          <p:cNvGrpSpPr/>
          <p:nvPr/>
        </p:nvGrpSpPr>
        <p:grpSpPr>
          <a:xfrm>
            <a:off x="648000" y="1951200"/>
            <a:ext cx="4812840" cy="444600"/>
            <a:chOff x="648000" y="1951200"/>
            <a:chExt cx="4812840" cy="444600"/>
          </a:xfrm>
        </p:grpSpPr>
        <p:sp>
          <p:nvSpPr>
            <p:cNvPr id="210" name="CustomShape 17"/>
            <p:cNvSpPr/>
            <p:nvPr/>
          </p:nvSpPr>
          <p:spPr>
            <a:xfrm>
              <a:off x="648000" y="1951200"/>
              <a:ext cx="2778840" cy="44460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Dark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11" name="CustomShape 18"/>
            <p:cNvSpPr/>
            <p:nvPr/>
          </p:nvSpPr>
          <p:spPr>
            <a:xfrm>
              <a:off x="3417120" y="1951200"/>
              <a:ext cx="1278000" cy="44460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Move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12" name="CustomShape 19"/>
            <p:cNvSpPr/>
            <p:nvPr/>
          </p:nvSpPr>
          <p:spPr>
            <a:xfrm>
              <a:off x="4695120" y="1951200"/>
              <a:ext cx="765720" cy="44460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Clear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213" name="CustomShape 20"/>
          <p:cNvSpPr/>
          <p:nvPr/>
        </p:nvSpPr>
        <p:spPr>
          <a:xfrm>
            <a:off x="318960" y="970560"/>
            <a:ext cx="6588000" cy="646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Traffic light phase example 1: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4" name="CustomShape 21"/>
          <p:cNvSpPr/>
          <p:nvPr/>
        </p:nvSpPr>
        <p:spPr>
          <a:xfrm>
            <a:off x="270360" y="2925360"/>
            <a:ext cx="6588000" cy="845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Traffic light phase example 2 and current state to determinate: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6" dur="indefinite" restart="never" nodeType="tmRoot">
          <p:childTnLst>
            <p:seq>
              <p:cTn id="37" dur="indefinite" nodeType="mainSeq">
                <p:childTnLst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41" dur="8417" fill="hold"/>
                                        <p:tgtEl>
                                          <p:spTgt spid="1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42" restart="whenNotActive" nodeType="interactiveSeq" fill="hold"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1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2.3 Current Implementations: Works about Determination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>
              <a:lnSpc>
                <a:spcPct val="90000"/>
              </a:lnSpc>
              <a:spcAft>
                <a:spcPts val="499"/>
              </a:spcAft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17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DejaVu Sans"/>
              </a:rPr>
              <a:t>06.01.2021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18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r">
              <a:lnSpc>
                <a:spcPct val="90000"/>
              </a:lnSpc>
              <a:spcAft>
                <a:spcPts val="700"/>
              </a:spcAft>
            </a:pPr>
            <a:fld id="{FE79E26E-1E1C-4CD8-878D-23B37CD774D3}" type="slidenum">
              <a:rPr b="1" lang="en-US" sz="1400" spc="-1" strike="noStrike">
                <a:solidFill>
                  <a:srgbClr val="595959"/>
                </a:solidFill>
                <a:latin typeface="Arial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219" name="CustomShape 5"/>
          <p:cNvSpPr/>
          <p:nvPr/>
        </p:nvSpPr>
        <p:spPr>
          <a:xfrm>
            <a:off x="318960" y="970560"/>
            <a:ext cx="11476800" cy="5240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Algorithm 1</a:t>
            </a: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Linear Regression</a:t>
            </a: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Not suitable for real lane, which often in curve not straight line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20" name="Grafik 2" descr=""/>
          <p:cNvPicPr/>
          <p:nvPr/>
        </p:nvPicPr>
        <p:blipFill>
          <a:blip r:embed="rId1"/>
          <a:stretch/>
        </p:blipFill>
        <p:spPr>
          <a:xfrm>
            <a:off x="425520" y="3561480"/>
            <a:ext cx="5426640" cy="2747880"/>
          </a:xfrm>
          <a:prstGeom prst="rect">
            <a:avLst/>
          </a:prstGeom>
          <a:ln>
            <a:noFill/>
          </a:ln>
        </p:spPr>
      </p:pic>
      <p:pic>
        <p:nvPicPr>
          <p:cNvPr id="221" name="" descr=""/>
          <p:cNvPicPr/>
          <p:nvPr/>
        </p:nvPicPr>
        <p:blipFill>
          <a:blip r:embed="rId2"/>
          <a:stretch/>
        </p:blipFill>
        <p:spPr>
          <a:xfrm>
            <a:off x="7297920" y="3474720"/>
            <a:ext cx="4223520" cy="2797920"/>
          </a:xfrm>
          <a:prstGeom prst="rect">
            <a:avLst/>
          </a:prstGeom>
          <a:ln>
            <a:noFill/>
          </a:ln>
        </p:spPr>
      </p:pic>
      <p:sp>
        <p:nvSpPr>
          <p:cNvPr id="222" name="TextShape 6"/>
          <p:cNvSpPr txBox="1"/>
          <p:nvPr/>
        </p:nvSpPr>
        <p:spPr>
          <a:xfrm>
            <a:off x="7223760" y="6400800"/>
            <a:ext cx="329184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800" spc="-1" strike="noStrike">
                <a:latin typeface="Arial"/>
              </a:rPr>
              <a:t>Source</a:t>
            </a:r>
            <a:r>
              <a:rPr b="0" lang="en-US" sz="800" spc="-1" strike="noStrike">
                <a:latin typeface="Arial"/>
              </a:rPr>
              <a:t>: https://de.wikipedia.org/wiki/Lineare_Einfachregression</a:t>
            </a:r>
            <a:endParaRPr b="0" lang="en-US" sz="8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24000" rIns="324000" tIns="108000" bIns="108000" anchor="ctr">
            <a:normAutofit/>
          </a:bodyPr>
          <a:p>
            <a:pPr>
              <a:lnSpc>
                <a:spcPts val="2149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2.3 Current Implementations: Works about Determination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>
              <a:lnSpc>
                <a:spcPct val="90000"/>
              </a:lnSpc>
              <a:spcAft>
                <a:spcPts val="499"/>
              </a:spcAft>
            </a:pPr>
            <a:r>
              <a:rPr b="0" lang="en-US" sz="1000" spc="-1" strike="noStrike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595959"/>
                </a:solidFill>
                <a:latin typeface="Arial"/>
                <a:ea typeface="DejaVu Sans"/>
              </a:rPr>
              <a:t>06.01.2021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6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54000" anchor="ctr"/>
          <a:p>
            <a:pPr algn="r">
              <a:lnSpc>
                <a:spcPct val="90000"/>
              </a:lnSpc>
              <a:spcAft>
                <a:spcPts val="700"/>
              </a:spcAft>
            </a:pPr>
            <a:fld id="{D170BFDE-C745-40D8-AA1A-A27FF0CB4E4D}" type="slidenum">
              <a:rPr b="1" lang="en-US" sz="1400" spc="-1" strike="noStrike">
                <a:solidFill>
                  <a:srgbClr val="595959"/>
                </a:solidFill>
                <a:latin typeface="Arial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227" name="CustomShape 5"/>
          <p:cNvSpPr/>
          <p:nvPr/>
        </p:nvSpPr>
        <p:spPr>
          <a:xfrm>
            <a:off x="318960" y="970560"/>
            <a:ext cx="5441760" cy="5240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Algorithm 2</a:t>
            </a: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Min Distance to Lane</a:t>
            </a: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  <a:buClr>
                <a:srgbClr val="000000"/>
              </a:buClr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Needs to add points in the curve of Lane to decrease deviation</a:t>
            </a:r>
            <a:endParaRPr b="0" lang="en-US" sz="1800" spc="-1" strike="noStrike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  <a:buClr>
                <a:srgbClr val="000000"/>
              </a:buClr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After estimating min dist. 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=&gt; return laneID which contains the desired point.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5910480" y="1645920"/>
            <a:ext cx="6244560" cy="4846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48684"/>
      </a:dk2>
      <a:lt2>
        <a:srgbClr val="ffffff"/>
      </a:lt2>
      <a:accent1>
        <a:srgbClr val="003073"/>
      </a:accent1>
      <a:accent2>
        <a:srgbClr val="dc3400"/>
      </a:accent2>
      <a:accent3>
        <a:srgbClr val="7aba1e"/>
      </a:accent3>
      <a:accent4>
        <a:srgbClr val="ffbe1b"/>
      </a:accent4>
      <a:accent5>
        <a:srgbClr val="848684"/>
      </a:accent5>
      <a:accent6>
        <a:srgbClr val="62646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48684"/>
      </a:dk2>
      <a:lt2>
        <a:srgbClr val="ffffff"/>
      </a:lt2>
      <a:accent1>
        <a:srgbClr val="003073"/>
      </a:accent1>
      <a:accent2>
        <a:srgbClr val="dc3400"/>
      </a:accent2>
      <a:accent3>
        <a:srgbClr val="7aba1e"/>
      </a:accent3>
      <a:accent4>
        <a:srgbClr val="ffbe1b"/>
      </a:accent4>
      <a:accent5>
        <a:srgbClr val="848684"/>
      </a:accent5>
      <a:accent6>
        <a:srgbClr val="62646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48684"/>
      </a:dk2>
      <a:lt2>
        <a:srgbClr val="ffffff"/>
      </a:lt2>
      <a:accent1>
        <a:srgbClr val="003073"/>
      </a:accent1>
      <a:accent2>
        <a:srgbClr val="dc3400"/>
      </a:accent2>
      <a:accent3>
        <a:srgbClr val="7aba1e"/>
      </a:accent3>
      <a:accent4>
        <a:srgbClr val="ffbe1b"/>
      </a:accent4>
      <a:accent5>
        <a:srgbClr val="848684"/>
      </a:accent5>
      <a:accent6>
        <a:srgbClr val="62646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Application>LibreOffice/6.0.7.3$Linux_X86_64 LibreOffice_project/00m0$Build-3</Application>
  <Words>544</Words>
  <Paragraphs>188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2020-11-16T12:50:28Z</dcterms:created>
  <dc:creator>Mu Yuanheng</dc:creator>
  <dc:description/>
  <dc:language>en-US</dc:language>
  <cp:lastModifiedBy/>
  <dcterms:modified xsi:type="dcterms:W3CDTF">2021-01-06T01:24:34Z</dcterms:modified>
  <cp:revision>131</cp:revision>
  <dc:subject/>
  <dc:title>DCAITI-Project: Implementation of a Traffic Light Service on an (Android) Smartphone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3</vt:i4>
  </property>
  <property fmtid="{D5CDD505-2E9C-101B-9397-08002B2CF9AE}" pid="7" name="Notes">
    <vt:i4>2</vt:i4>
  </property>
  <property fmtid="{D5CDD505-2E9C-101B-9397-08002B2CF9AE}" pid="8" name="PresentationFormat">
    <vt:lpwstr>宽屏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14</vt:i4>
  </property>
</Properties>
</file>